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6" r:id="rId2"/>
    <p:sldId id="275" r:id="rId3"/>
    <p:sldId id="276" r:id="rId4"/>
    <p:sldId id="268" r:id="rId5"/>
    <p:sldId id="257" r:id="rId6"/>
    <p:sldId id="258" r:id="rId7"/>
    <p:sldId id="259" r:id="rId8"/>
    <p:sldId id="269" r:id="rId9"/>
    <p:sldId id="270" r:id="rId10"/>
    <p:sldId id="277" r:id="rId11"/>
    <p:sldId id="261" r:id="rId12"/>
    <p:sldId id="265" r:id="rId13"/>
    <p:sldId id="260" r:id="rId14"/>
    <p:sldId id="262" r:id="rId15"/>
    <p:sldId id="263" r:id="rId16"/>
    <p:sldId id="272" r:id="rId17"/>
    <p:sldId id="273" r:id="rId18"/>
    <p:sldId id="274" r:id="rId19"/>
    <p:sldId id="278" r:id="rId20"/>
    <p:sldId id="271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372" autoAdjust="0"/>
    <p:restoredTop sz="94840" autoAdjust="0"/>
  </p:normalViewPr>
  <p:slideViewPr>
    <p:cSldViewPr>
      <p:cViewPr>
        <p:scale>
          <a:sx n="50" d="100"/>
          <a:sy n="50" d="100"/>
        </p:scale>
        <p:origin x="-324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565D8-2101-4BB2-8752-4D81971601A3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C9701-2398-4E30-8270-C59C0641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C9701-2398-4E30-8270-C59C0641B8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89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 with “small freshman” vs “super senior”   </a:t>
            </a:r>
          </a:p>
          <a:p>
            <a:r>
              <a:rPr lang="en-US" dirty="0" smtClean="0"/>
              <a:t>Ask coaches who</a:t>
            </a:r>
            <a:r>
              <a:rPr lang="en-US" baseline="0" dirty="0" smtClean="0"/>
              <a:t> has used these phrases before with a young or new to bowling athlete?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C9701-2398-4E30-8270-C59C0641B8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74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  <a:r>
              <a:rPr lang="en-US" baseline="0" dirty="0" smtClean="0"/>
              <a:t>: blah </a:t>
            </a:r>
            <a:r>
              <a:rPr lang="en-US" baseline="0" dirty="0" err="1" smtClean="0"/>
              <a:t>blah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blah</a:t>
            </a:r>
            <a:r>
              <a:rPr lang="en-US" baseline="0" dirty="0" smtClean="0"/>
              <a:t> or someone talking on this page. </a:t>
            </a:r>
          </a:p>
          <a:p>
            <a:r>
              <a:rPr lang="en-US" baseline="0" dirty="0" smtClean="0"/>
              <a:t>Excessive praise with small or medial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C9701-2398-4E30-8270-C59C0641B8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8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Perception clipart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C9701-2398-4E30-8270-C59C0641B8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71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C9701-2398-4E30-8270-C59C0641B8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50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Pics assistants</a:t>
            </a:r>
            <a:r>
              <a:rPr lang="en-US" baseline="0" dirty="0" smtClean="0"/>
              <a:t> athletes parents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C9701-2398-4E30-8270-C59C0641B8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4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8AAE-D547-46FE-99B4-64D7E8761BCD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C2E9-A3E0-42FD-9597-1E1E5D801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8AAE-D547-46FE-99B4-64D7E8761BCD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C2E9-A3E0-42FD-9597-1E1E5D801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8AAE-D547-46FE-99B4-64D7E8761BCD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C2E9-A3E0-42FD-9597-1E1E5D801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8AAE-D547-46FE-99B4-64D7E8761BCD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C2E9-A3E0-42FD-9597-1E1E5D801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8AAE-D547-46FE-99B4-64D7E8761BCD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C2E9-A3E0-42FD-9597-1E1E5D801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8AAE-D547-46FE-99B4-64D7E8761BCD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C2E9-A3E0-42FD-9597-1E1E5D801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8AAE-D547-46FE-99B4-64D7E8761BCD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C2E9-A3E0-42FD-9597-1E1E5D801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8AAE-D547-46FE-99B4-64D7E8761BCD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C2E9-A3E0-42FD-9597-1E1E5D801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8AAE-D547-46FE-99B4-64D7E8761BCD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C2E9-A3E0-42FD-9597-1E1E5D801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8AAE-D547-46FE-99B4-64D7E8761BCD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C2E9-A3E0-42FD-9597-1E1E5D801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8AAE-D547-46FE-99B4-64D7E8761BCD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C2E9-A3E0-42FD-9597-1E1E5D80131F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C8AAE-D547-46FE-99B4-64D7E8761BCD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CC2E9-A3E0-42FD-9597-1E1E5D80131F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-coach-athlete-relationship.wikispaces.com/Surveys" TargetMode="External"/><Relationship Id="rId2" Type="http://schemas.openxmlformats.org/officeDocument/2006/relationships/hyperlink" Target="https://the-coach-athlete-relationship.wikispaces.com/file/view/CBQ%20Article.pdf/182204039/CBQ%20Article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The Influence of Coaches on Athletes’ Confidence </a:t>
            </a:r>
            <a:endParaRPr lang="en-US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0" y="6172200"/>
            <a:ext cx="22860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By: Bailey Tyler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51332"/>
            <a:ext cx="3810000" cy="25527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0" y="2791097"/>
            <a:ext cx="3657600" cy="2542903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8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The Sandwich Method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7168831" cy="2684905"/>
          </a:xfrm>
        </p:spPr>
      </p:pic>
      <p:sp>
        <p:nvSpPr>
          <p:cNvPr id="5" name="TextBox 4"/>
          <p:cNvSpPr txBox="1"/>
          <p:nvPr/>
        </p:nvSpPr>
        <p:spPr>
          <a:xfrm>
            <a:off x="381000" y="5181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</a:pPr>
            <a:r>
              <a:rPr lang="en-US" sz="2400" dirty="0"/>
              <a:t>“You’re </a:t>
            </a:r>
            <a:r>
              <a:rPr lang="en-US" sz="2400" dirty="0" smtClean="0"/>
              <a:t>doing a really good job hitting your mark. In the future work on keeping your knees bent but your form otherwise looks really good.”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6890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Coaches’ Physical </a:t>
            </a:r>
            <a:br>
              <a:rPr lang="en-US" sz="36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</a:br>
            <a:r>
              <a:rPr lang="en-US" sz="36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(Non-Verbal) Behavior</a:t>
            </a:r>
            <a:endParaRPr lang="en-US" sz="3600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5334001"/>
            <a:ext cx="6934200" cy="16001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Athlete </a:t>
            </a:r>
            <a:r>
              <a:rPr lang="en-US" sz="2400" dirty="0"/>
              <a:t>perceives and interprets behavior</a:t>
            </a:r>
          </a:p>
          <a:p>
            <a:pPr lvl="1"/>
            <a:r>
              <a:rPr lang="en-US" sz="2000" dirty="0"/>
              <a:t>Recall any previous </a:t>
            </a:r>
            <a:r>
              <a:rPr lang="en-US" sz="2000" dirty="0" smtClean="0"/>
              <a:t>interactions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1935"/>
            <a:ext cx="2743200" cy="258246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3643" y="1905000"/>
            <a:ext cx="5772357" cy="2002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Coach reacts with body language</a:t>
            </a:r>
          </a:p>
          <a:p>
            <a:pPr lvl="1"/>
            <a:r>
              <a:rPr lang="en-US" sz="2000" dirty="0" smtClean="0"/>
              <a:t>All emotions</a:t>
            </a: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5094" r="13646" b="16824"/>
          <a:stretch/>
        </p:blipFill>
        <p:spPr>
          <a:xfrm>
            <a:off x="685800" y="3581400"/>
            <a:ext cx="2971800" cy="19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5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Coaches’ Physical </a:t>
            </a:r>
            <a:br>
              <a:rPr lang="en-US" sz="40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</a:br>
            <a:r>
              <a:rPr lang="en-US" sz="40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(Non-Verbal) Behavior</a:t>
            </a:r>
            <a:endParaRPr lang="en-US" sz="4000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95599"/>
            <a:ext cx="3082247" cy="20574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743200" y="1808534"/>
            <a:ext cx="6400800" cy="1163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Athlete evaluates behavior and reacts</a:t>
            </a:r>
          </a:p>
          <a:p>
            <a:pPr lvl="1"/>
            <a:r>
              <a:rPr lang="en-US" sz="2000" dirty="0" smtClean="0"/>
              <a:t>Is the behavior common/rare?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6" t="1770" r="9869" b="4665"/>
          <a:stretch/>
        </p:blipFill>
        <p:spPr>
          <a:xfrm>
            <a:off x="5676900" y="3037869"/>
            <a:ext cx="2324100" cy="26009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0"/>
            <a:ext cx="6934200" cy="122906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Coach </a:t>
            </a:r>
            <a:r>
              <a:rPr lang="en-US" sz="2400" dirty="0"/>
              <a:t>evaluates athlete’s reaction</a:t>
            </a:r>
          </a:p>
          <a:p>
            <a:pPr lvl="1"/>
            <a:r>
              <a:rPr lang="en-US" sz="2000" dirty="0"/>
              <a:t>Likes reaction = encouragement </a:t>
            </a:r>
          </a:p>
          <a:p>
            <a:pPr lvl="1"/>
            <a:r>
              <a:rPr lang="en-US" sz="2000" dirty="0"/>
              <a:t>Dislikes reaction = distrust </a:t>
            </a:r>
            <a:r>
              <a:rPr lang="en-US" sz="2000" dirty="0" smtClean="0"/>
              <a:t>of </a:t>
            </a:r>
            <a:r>
              <a:rPr lang="en-US" sz="2000" dirty="0"/>
              <a:t>athlete/disrespect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Coaches’ Physical Behavior cont’d</a:t>
            </a:r>
            <a:endParaRPr lang="en-US" sz="3600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44058"/>
            <a:ext cx="7296150" cy="5232942"/>
          </a:xfrm>
        </p:spPr>
      </p:pic>
      <p:sp>
        <p:nvSpPr>
          <p:cNvPr id="5" name="Rectangle 4"/>
          <p:cNvSpPr/>
          <p:nvPr/>
        </p:nvSpPr>
        <p:spPr>
          <a:xfrm>
            <a:off x="838200" y="5105400"/>
            <a:ext cx="1042555" cy="12088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7300" y="3429000"/>
            <a:ext cx="1562100" cy="2286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95600" y="3543300"/>
            <a:ext cx="685800" cy="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74473" y="3429000"/>
            <a:ext cx="1676400" cy="4572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50873" y="3564082"/>
            <a:ext cx="914400" cy="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165273" y="3429000"/>
            <a:ext cx="1835727" cy="457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553200" y="3886200"/>
            <a:ext cx="0" cy="48491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365173" y="4360717"/>
            <a:ext cx="1219200" cy="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460173" y="4121726"/>
            <a:ext cx="1905000" cy="45027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292928" y="4267200"/>
            <a:ext cx="116724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286000" y="3657600"/>
            <a:ext cx="0" cy="554181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81800" y="655022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Smoll</a:t>
            </a:r>
            <a:r>
              <a:rPr lang="en-US" sz="1400" dirty="0" smtClean="0"/>
              <a:t> &amp; Smith 1989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38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29276"/>
          </a:xfrm>
        </p:spPr>
        <p:txBody>
          <a:bodyPr>
            <a:noAutofit/>
          </a:bodyPr>
          <a:lstStyle/>
          <a:p>
            <a:pPr algn="ctr"/>
            <a:r>
              <a:rPr lang="en-US" sz="42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Coaching Behavior Questionnaire (CBQ) </a:t>
            </a:r>
            <a:endParaRPr lang="en-US" sz="4200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Evaluates five aspects of coaching behavior: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Cognitive/attentional effects of coaching behavior</a:t>
            </a:r>
          </a:p>
          <a:p>
            <a:pPr lvl="3"/>
            <a:r>
              <a:rPr lang="en-US" sz="1600" dirty="0" smtClean="0"/>
              <a:t>Emotional outbursts from my coach help me get fired up.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Supportiveness</a:t>
            </a:r>
          </a:p>
          <a:p>
            <a:pPr lvl="3"/>
            <a:r>
              <a:rPr lang="en-US" sz="1600" dirty="0" smtClean="0"/>
              <a:t>My coach shows support for me even when I make a mistake.</a:t>
            </a:r>
          </a:p>
          <a:p>
            <a:pPr marL="457200" lvl="1" indent="0">
              <a:buNone/>
            </a:pPr>
            <a:r>
              <a:rPr lang="en-US" sz="2400" dirty="0"/>
              <a:t>3. Emotional control and composure</a:t>
            </a:r>
          </a:p>
          <a:p>
            <a:pPr lvl="3"/>
            <a:r>
              <a:rPr lang="en-US" sz="1600" dirty="0" smtClean="0"/>
              <a:t>My </a:t>
            </a:r>
            <a:r>
              <a:rPr lang="en-US" sz="1600" dirty="0"/>
              <a:t>coach controls his/her emotions well during games.</a:t>
            </a:r>
          </a:p>
          <a:p>
            <a:pPr marL="457200" lvl="1" indent="0">
              <a:buNone/>
            </a:pPr>
            <a:r>
              <a:rPr lang="en-US" sz="2400" dirty="0"/>
              <a:t>4. Communication</a:t>
            </a:r>
          </a:p>
          <a:p>
            <a:pPr lvl="3"/>
            <a:r>
              <a:rPr lang="en-US" sz="1600" dirty="0" smtClean="0"/>
              <a:t>Criticism </a:t>
            </a:r>
            <a:r>
              <a:rPr lang="en-US" sz="1600" dirty="0"/>
              <a:t>from my coach is done in a constructive manner.</a:t>
            </a:r>
          </a:p>
          <a:p>
            <a:pPr marL="457200" lvl="1" indent="0">
              <a:buNone/>
            </a:pPr>
            <a:r>
              <a:rPr lang="en-US" sz="2400" dirty="0"/>
              <a:t>5. Somatic (physical) effects of coaching behavior</a:t>
            </a:r>
          </a:p>
          <a:p>
            <a:pPr lvl="3"/>
            <a:r>
              <a:rPr lang="en-US" sz="1600" dirty="0"/>
              <a:t>My coach’s behavior during a game makes me feel tight and tense.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6290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CBQ Application</a:t>
            </a:r>
            <a:endParaRPr lang="en-US" sz="4400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86358" cy="4819651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Kenow</a:t>
            </a:r>
            <a:r>
              <a:rPr lang="en-US" sz="2200" dirty="0" smtClean="0"/>
              <a:t> &amp; Williams</a:t>
            </a:r>
          </a:p>
          <a:p>
            <a:r>
              <a:rPr lang="en-US" sz="2200" dirty="0" smtClean="0"/>
              <a:t>Female Basketball Players </a:t>
            </a:r>
          </a:p>
          <a:p>
            <a:pPr lvl="1"/>
            <a:r>
              <a:rPr lang="en-US" sz="1900" dirty="0" smtClean="0"/>
              <a:t>Competitive trait anxiety</a:t>
            </a:r>
          </a:p>
          <a:p>
            <a:pPr lvl="1"/>
            <a:r>
              <a:rPr lang="en-US" sz="1900" dirty="0" smtClean="0"/>
              <a:t>Competitive state anxiety</a:t>
            </a:r>
          </a:p>
          <a:p>
            <a:pPr lvl="1"/>
            <a:r>
              <a:rPr lang="en-US" sz="1900" dirty="0" smtClean="0"/>
              <a:t>Somatic anxiety</a:t>
            </a:r>
          </a:p>
          <a:p>
            <a:pPr lvl="1"/>
            <a:r>
              <a:rPr lang="en-US" sz="1900" dirty="0" smtClean="0"/>
              <a:t>Self-confidence</a:t>
            </a:r>
          </a:p>
          <a:p>
            <a:pPr lvl="1"/>
            <a:r>
              <a:rPr lang="en-US" sz="1900" dirty="0" smtClean="0"/>
              <a:t>Perception evaluation of coach’s behaviors (CBQ)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9748"/>
            <a:ext cx="3484323" cy="474345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Results:</a:t>
            </a:r>
          </a:p>
          <a:p>
            <a:pPr lvl="1"/>
            <a:r>
              <a:rPr lang="en-US" sz="1900" dirty="0" smtClean="0"/>
              <a:t>High trait/cognitive anxiety &amp; low self-esteem = perception of coach’s behaviors negatively </a:t>
            </a:r>
          </a:p>
          <a:p>
            <a:pPr lvl="1"/>
            <a:r>
              <a:rPr lang="en-US" sz="1900" dirty="0" smtClean="0"/>
              <a:t>Low trait/cognitive anxiety &amp; higher self-esteem = perception of coach’s behaviors positively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01924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82158" cy="924475"/>
          </a:xfrm>
        </p:spPr>
        <p:txBody>
          <a:bodyPr/>
          <a:lstStyle/>
          <a:p>
            <a:pPr algn="ctr"/>
            <a:r>
              <a:rPr lang="en-US" sz="4400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Players’ vs. Coaches’ Perceptions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7361"/>
            <a:ext cx="8534400" cy="154543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Discrepancies between players’ and coaches’ perceptions of the same behavior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2050" name="Picture 2" descr="C:\Users\Bailey\AppData\Local\Microsoft\Windows\INetCache\IE\20ENRRZQ\7-4-2015_19.4.15_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3413207" cy="289560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581400"/>
            <a:ext cx="533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</a:pPr>
            <a:r>
              <a:rPr lang="en-US" sz="2400" dirty="0"/>
              <a:t>The Coaching </a:t>
            </a:r>
            <a:r>
              <a:rPr lang="en-US" sz="2400" dirty="0" smtClean="0"/>
              <a:t>Behavior Assessment System:</a:t>
            </a:r>
          </a:p>
          <a:p>
            <a:pPr marL="800100" lvl="2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</a:pPr>
            <a:r>
              <a:rPr lang="en-US" sz="2000" dirty="0"/>
              <a:t>Twelve categories of reactive and spontaneous coaching behaviors</a:t>
            </a:r>
          </a:p>
          <a:p>
            <a:pPr marL="800100" lvl="2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</a:pPr>
            <a:r>
              <a:rPr lang="en-US" sz="2000" dirty="0" smtClean="0"/>
              <a:t>Eighty-one </a:t>
            </a:r>
            <a:r>
              <a:rPr lang="en-US" sz="2000" dirty="0"/>
              <a:t>Professional Basketball Players</a:t>
            </a:r>
          </a:p>
          <a:p>
            <a:pPr marL="800100" lvl="2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</a:pPr>
            <a:r>
              <a:rPr lang="en-US" sz="2000" dirty="0"/>
              <a:t>Eight Head Coaches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25113" cy="924475"/>
          </a:xfrm>
        </p:spPr>
        <p:txBody>
          <a:bodyPr/>
          <a:lstStyle/>
          <a:p>
            <a:pPr algn="ctr"/>
            <a:r>
              <a:rPr lang="en-US" sz="4400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Results</a:t>
            </a:r>
            <a:endParaRPr lang="en-US" sz="3600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5562600" cy="5181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Coaches’ perceived their behavior as being more supportive</a:t>
            </a:r>
          </a:p>
          <a:p>
            <a:r>
              <a:rPr lang="en-US" sz="2400" dirty="0" smtClean="0"/>
              <a:t>Players’ perceived and recalled coaching behavior more negatively</a:t>
            </a:r>
          </a:p>
          <a:p>
            <a:r>
              <a:rPr lang="en-US" sz="2400" dirty="0" smtClean="0"/>
              <a:t>Biggest Discrepancies:</a:t>
            </a:r>
          </a:p>
          <a:p>
            <a:pPr lvl="1"/>
            <a:r>
              <a:rPr lang="en-US" sz="2000" dirty="0" smtClean="0"/>
              <a:t>Technical instructions after mistakes</a:t>
            </a:r>
          </a:p>
          <a:p>
            <a:pPr lvl="1"/>
            <a:r>
              <a:rPr lang="en-US" sz="2000" dirty="0" smtClean="0"/>
              <a:t>Reward good plays/efforts</a:t>
            </a:r>
          </a:p>
          <a:p>
            <a:pPr lvl="1"/>
            <a:r>
              <a:rPr lang="en-US" sz="2000" dirty="0" smtClean="0"/>
              <a:t>Training organization</a:t>
            </a:r>
          </a:p>
          <a:p>
            <a:pPr lvl="1"/>
            <a:r>
              <a:rPr lang="en-US" sz="2000" dirty="0" smtClean="0"/>
              <a:t>Ignoring mistakes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12" y="5137547"/>
            <a:ext cx="4209288" cy="1644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r="8569" b="13547"/>
          <a:stretch/>
        </p:blipFill>
        <p:spPr>
          <a:xfrm>
            <a:off x="6172200" y="1828800"/>
            <a:ext cx="2590800" cy="276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675724"/>
            <a:ext cx="7125113" cy="924475"/>
          </a:xfrm>
        </p:spPr>
        <p:txBody>
          <a:bodyPr/>
          <a:lstStyle/>
          <a:p>
            <a:pPr algn="ctr"/>
            <a:r>
              <a:rPr lang="en-US" sz="4800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Self-Awareness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9530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 coaches this is our biggest obstacle</a:t>
            </a:r>
          </a:p>
          <a:p>
            <a:pPr lvl="1"/>
            <a:r>
              <a:rPr lang="en-US" sz="2800" dirty="0" smtClean="0"/>
              <a:t>We are mostly unware of personal behaviors</a:t>
            </a:r>
          </a:p>
          <a:p>
            <a:r>
              <a:rPr lang="en-US" sz="3200" dirty="0" smtClean="0"/>
              <a:t>Talk with assistants, athletes, parents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7376"/>
            <a:ext cx="3478661" cy="28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533400"/>
            <a:ext cx="7125113" cy="924475"/>
          </a:xfrm>
        </p:spPr>
        <p:txBody>
          <a:bodyPr/>
          <a:lstStyle/>
          <a:p>
            <a:r>
              <a:rPr lang="en-US" sz="4800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257800" cy="433479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Keep practice and game day behavior the same!</a:t>
            </a:r>
          </a:p>
          <a:p>
            <a:r>
              <a:rPr lang="en-US" sz="2400" dirty="0" smtClean="0"/>
              <a:t>Have athletes repeat your words back to you</a:t>
            </a:r>
          </a:p>
          <a:p>
            <a:r>
              <a:rPr lang="en-US" sz="2400" dirty="0" smtClean="0"/>
              <a:t>“Bank” information/remember this feeling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75827"/>
            <a:ext cx="3460044" cy="2669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" t="5836" r="9138" b="10377"/>
          <a:stretch/>
        </p:blipFill>
        <p:spPr>
          <a:xfrm>
            <a:off x="5562600" y="3847531"/>
            <a:ext cx="2703741" cy="28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8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t="15920" r="4853" b="14826"/>
          <a:stretch/>
        </p:blipFill>
        <p:spPr>
          <a:xfrm>
            <a:off x="5791200" y="152400"/>
            <a:ext cx="3222009" cy="32220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5334000" cy="3429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 School Varsity Bowling Team – 4 Years</a:t>
            </a:r>
          </a:p>
          <a:p>
            <a:r>
              <a:rPr lang="en-US" sz="2400" dirty="0" smtClean="0"/>
              <a:t>Graduated in 2012</a:t>
            </a:r>
          </a:p>
          <a:p>
            <a:r>
              <a:rPr lang="en-US" sz="2400" dirty="0" smtClean="0"/>
              <a:t>Community College &amp; Volunteered as a JV Bowling Coach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9951" r="6105" b="2487"/>
          <a:stretch/>
        </p:blipFill>
        <p:spPr>
          <a:xfrm>
            <a:off x="3124200" y="3026350"/>
            <a:ext cx="3139093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20608" r="11194" b="2357"/>
          <a:stretch/>
        </p:blipFill>
        <p:spPr>
          <a:xfrm>
            <a:off x="228600" y="4521791"/>
            <a:ext cx="3505200" cy="2220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8557" r="5846" b="20796"/>
          <a:stretch/>
        </p:blipFill>
        <p:spPr>
          <a:xfrm>
            <a:off x="5562600" y="4474150"/>
            <a:ext cx="3194714" cy="2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In Conclusion: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07361"/>
            <a:ext cx="8077200" cy="4669639"/>
          </a:xfrm>
        </p:spPr>
        <p:txBody>
          <a:bodyPr>
            <a:noAutofit/>
          </a:bodyPr>
          <a:lstStyle/>
          <a:p>
            <a:r>
              <a:rPr lang="en-US" sz="2400" dirty="0" smtClean="0"/>
              <a:t>Our expectations can influence our athletes to either reach for their best or fall below their potential. </a:t>
            </a:r>
          </a:p>
          <a:p>
            <a:r>
              <a:rPr lang="en-US" sz="2400" dirty="0" smtClean="0"/>
              <a:t>Our ability to give feedback will be vital to our athletes’ self perceptions.</a:t>
            </a:r>
          </a:p>
          <a:p>
            <a:r>
              <a:rPr lang="en-US" sz="2400" dirty="0" smtClean="0"/>
              <a:t>Non-verbal behavior will play an equal role to physical behavior.</a:t>
            </a:r>
          </a:p>
          <a:p>
            <a:r>
              <a:rPr lang="en-US" sz="2400" dirty="0" smtClean="0"/>
              <a:t>How athletes’ perceive behavior may be different than how a coach intended it to be taken. </a:t>
            </a:r>
          </a:p>
          <a:p>
            <a:r>
              <a:rPr lang="en-US" sz="2400" dirty="0" smtClean="0"/>
              <a:t>EVERY ATHLETE IS DIFFERENT!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869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References</a:t>
            </a:r>
            <a:endParaRPr lang="en-US" sz="4400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Williams, J. et. al. (2003). Factor Structure of the Coaching Behavior Questionnaire and Its Relationship to Athlete Variables. </a:t>
            </a:r>
            <a:r>
              <a:rPr lang="en-US" sz="1400" i="1" dirty="0" smtClean="0"/>
              <a:t>The Sport Psychologist</a:t>
            </a:r>
            <a:r>
              <a:rPr lang="en-US" sz="1400" dirty="0" smtClean="0"/>
              <a:t>. </a:t>
            </a:r>
            <a:r>
              <a:rPr lang="en-US" sz="1400" dirty="0"/>
              <a:t>Retrieved from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the-coach-athlete-relationship.wikispaces.com/file/view/CBQ%20Article.pdf/182204039/CBQ%20Article.pdf</a:t>
            </a:r>
            <a:r>
              <a:rPr lang="en-US" sz="1400" dirty="0" smtClean="0"/>
              <a:t> </a:t>
            </a:r>
          </a:p>
          <a:p>
            <a:r>
              <a:rPr lang="en-US" sz="1400" dirty="0"/>
              <a:t>Coach-Athlete-Relationship Surveys 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the-coach-athlete-relationship.wikispaces.com/Surveys</a:t>
            </a:r>
            <a:r>
              <a:rPr lang="en-US" sz="1400" dirty="0" smtClean="0"/>
              <a:t> (Coaching </a:t>
            </a:r>
            <a:r>
              <a:rPr lang="en-US" sz="1400" smtClean="0"/>
              <a:t>Behaviors Questionnaire) </a:t>
            </a:r>
            <a:endParaRPr lang="en-US" sz="1400" dirty="0" smtClean="0"/>
          </a:p>
          <a:p>
            <a:r>
              <a:rPr lang="en-US" sz="1400" dirty="0" smtClean="0"/>
              <a:t>Lemonidis, N. et. al. (2014). Coaching Behavior in Professional Basketball: Discrepancies Between Players’ and Coaches’ Perceptions. </a:t>
            </a:r>
            <a:r>
              <a:rPr lang="en-US" sz="1400" i="1" dirty="0" smtClean="0"/>
              <a:t>Nova Science Publishers.</a:t>
            </a:r>
            <a:r>
              <a:rPr lang="en-US" sz="1400" dirty="0" smtClean="0"/>
              <a:t> Vol 6:1. </a:t>
            </a:r>
          </a:p>
          <a:p>
            <a:r>
              <a:rPr lang="en-US" sz="1400" dirty="0" smtClean="0"/>
              <a:t>Horn, T. (1985). Coaches’ Feedback and Changes in Children’s Perceptions of Their Physical Competence. </a:t>
            </a:r>
            <a:r>
              <a:rPr lang="en-US" sz="1400" i="1" dirty="0" smtClean="0"/>
              <a:t>The American Psychological Association</a:t>
            </a:r>
            <a:r>
              <a:rPr lang="en-US" sz="1400" dirty="0" smtClean="0"/>
              <a:t>. Vol 77:2.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709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6077157" cy="3755239"/>
          </a:xfrm>
        </p:spPr>
        <p:txBody>
          <a:bodyPr/>
          <a:lstStyle/>
          <a:p>
            <a:r>
              <a:rPr lang="en-US" sz="2400" dirty="0"/>
              <a:t>Recruited to bowl for Olivet </a:t>
            </a:r>
            <a:r>
              <a:rPr lang="en-US" sz="2400" dirty="0" smtClean="0"/>
              <a:t>College</a:t>
            </a:r>
          </a:p>
          <a:p>
            <a:r>
              <a:rPr lang="en-US" sz="2400" dirty="0" smtClean="0"/>
              <a:t>Captain 2 consecutive years</a:t>
            </a:r>
          </a:p>
          <a:p>
            <a:r>
              <a:rPr lang="en-US" sz="2400" dirty="0" smtClean="0"/>
              <a:t>All-American???????</a:t>
            </a:r>
            <a:endParaRPr lang="en-US" sz="2400" dirty="0"/>
          </a:p>
          <a:p>
            <a:r>
              <a:rPr lang="en-US" sz="2400" dirty="0"/>
              <a:t>Graduating in May 2017 </a:t>
            </a:r>
          </a:p>
          <a:p>
            <a:pPr lvl="1"/>
            <a:r>
              <a:rPr lang="en-US" sz="2000" dirty="0"/>
              <a:t>Majoring in Sports Psychology</a:t>
            </a:r>
          </a:p>
          <a:p>
            <a:pPr lvl="1"/>
            <a:r>
              <a:rPr lang="en-US" sz="2000" dirty="0"/>
              <a:t>Minoring in Coaching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76600"/>
            <a:ext cx="4036200" cy="3202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0"/>
            <a:ext cx="3510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838200"/>
            <a:ext cx="7125113" cy="924475"/>
          </a:xfrm>
        </p:spPr>
        <p:txBody>
          <a:bodyPr/>
          <a:lstStyle/>
          <a:p>
            <a:r>
              <a:rPr lang="en-US" sz="4800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What is Confidence?</a:t>
            </a:r>
          </a:p>
          <a:p>
            <a:r>
              <a:rPr lang="en-US" sz="2000" dirty="0" smtClean="0"/>
              <a:t>Coaches’ Expectations</a:t>
            </a:r>
          </a:p>
          <a:p>
            <a:r>
              <a:rPr lang="en-US" sz="2000" dirty="0" smtClean="0"/>
              <a:t>Feedback &amp; Athletes’ Self-Perception</a:t>
            </a:r>
          </a:p>
          <a:p>
            <a:r>
              <a:rPr lang="en-US" sz="2000" dirty="0" smtClean="0"/>
              <a:t>Verbal and Non-Verbal Communication</a:t>
            </a:r>
          </a:p>
          <a:p>
            <a:r>
              <a:rPr lang="en-US" sz="2000" dirty="0" smtClean="0"/>
              <a:t>The Cycle of Communication</a:t>
            </a:r>
          </a:p>
          <a:p>
            <a:r>
              <a:rPr lang="en-US" sz="2000" dirty="0" smtClean="0"/>
              <a:t>Coaching Behavior Questionnaire</a:t>
            </a:r>
          </a:p>
          <a:p>
            <a:r>
              <a:rPr lang="en-US" sz="2000" dirty="0" smtClean="0"/>
              <a:t>Coach vs Player Perceptions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 algn="ctr"/>
            <a:r>
              <a:rPr lang="en-US" sz="44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Confidence </a:t>
            </a:r>
            <a:endParaRPr lang="en-US" sz="4400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305800" cy="2620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“a feeling or belief that you can do something well or succeed at something”</a:t>
            </a:r>
          </a:p>
          <a:p>
            <a:endParaRPr lang="en-US" dirty="0"/>
          </a:p>
          <a:p>
            <a:pPr lvl="8"/>
            <a:r>
              <a:rPr lang="en-US" sz="1400" dirty="0" smtClean="0"/>
              <a:t>Webster's Dictionary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14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838200"/>
            <a:ext cx="7696200" cy="924475"/>
          </a:xfrm>
        </p:spPr>
        <p:txBody>
          <a:bodyPr/>
          <a:lstStyle/>
          <a:p>
            <a:r>
              <a:rPr lang="en-US" sz="40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Expectations of an Athlete</a:t>
            </a:r>
            <a:endParaRPr lang="en-US" sz="4000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Low expectations = low performance</a:t>
            </a:r>
            <a:endParaRPr lang="en-US" sz="2400" dirty="0"/>
          </a:p>
          <a:p>
            <a:pPr lvl="1"/>
            <a:r>
              <a:rPr lang="en-US" sz="2000" dirty="0" smtClean="0"/>
              <a:t>Behavior of Coach</a:t>
            </a:r>
          </a:p>
          <a:p>
            <a:pPr lvl="2"/>
            <a:r>
              <a:rPr lang="en-US" sz="1800" dirty="0" smtClean="0"/>
              <a:t>Emphasize mistakes of athlete</a:t>
            </a:r>
          </a:p>
          <a:p>
            <a:pPr lvl="2"/>
            <a:r>
              <a:rPr lang="en-US" sz="1800" dirty="0" smtClean="0"/>
              <a:t>Ignore successes </a:t>
            </a:r>
          </a:p>
          <a:p>
            <a:pPr lvl="1"/>
            <a:r>
              <a:rPr lang="en-US" sz="2000" dirty="0" smtClean="0"/>
              <a:t>Behavior of Athlete</a:t>
            </a:r>
          </a:p>
          <a:p>
            <a:pPr lvl="2"/>
            <a:r>
              <a:rPr lang="en-US" sz="1800" dirty="0" smtClean="0"/>
              <a:t>No drive to succeed (motivation)</a:t>
            </a:r>
          </a:p>
          <a:p>
            <a:pPr lvl="2"/>
            <a:r>
              <a:rPr lang="en-US" sz="1800" dirty="0" smtClean="0"/>
              <a:t>Low self-confidence</a:t>
            </a:r>
          </a:p>
          <a:p>
            <a:pPr lvl="2"/>
            <a:r>
              <a:rPr lang="en-US" sz="1800" dirty="0" smtClean="0"/>
              <a:t>Distraction from task at hand</a:t>
            </a:r>
          </a:p>
        </p:txBody>
      </p:sp>
      <p:sp>
        <p:nvSpPr>
          <p:cNvPr id="4" name="Down Arrow 3"/>
          <p:cNvSpPr/>
          <p:nvPr/>
        </p:nvSpPr>
        <p:spPr>
          <a:xfrm>
            <a:off x="6553200" y="3124200"/>
            <a:ext cx="1447800" cy="27432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0"/>
            <a:ext cx="8763000" cy="924475"/>
          </a:xfrm>
        </p:spPr>
        <p:txBody>
          <a:bodyPr>
            <a:noAutofit/>
          </a:bodyPr>
          <a:lstStyle/>
          <a:p>
            <a:r>
              <a:rPr lang="en-US" sz="40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Expectations of an Athlete cont’d</a:t>
            </a:r>
            <a:endParaRPr lang="en-US" sz="4000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High expectations = high performance</a:t>
            </a:r>
          </a:p>
          <a:p>
            <a:pPr lvl="1"/>
            <a:r>
              <a:rPr lang="en-US" sz="2000" dirty="0" smtClean="0"/>
              <a:t>Behavior of Coach</a:t>
            </a:r>
          </a:p>
          <a:p>
            <a:pPr lvl="2"/>
            <a:r>
              <a:rPr lang="en-US" sz="1800" dirty="0" smtClean="0"/>
              <a:t>Encouragement </a:t>
            </a:r>
          </a:p>
          <a:p>
            <a:pPr lvl="2"/>
            <a:r>
              <a:rPr lang="en-US" sz="1800" dirty="0" smtClean="0"/>
              <a:t>Personal one-on-one help</a:t>
            </a:r>
          </a:p>
          <a:p>
            <a:pPr lvl="2"/>
            <a:r>
              <a:rPr lang="en-US" sz="1800" dirty="0" smtClean="0"/>
              <a:t>Expectation to succeed</a:t>
            </a:r>
          </a:p>
          <a:p>
            <a:pPr lvl="1"/>
            <a:r>
              <a:rPr lang="en-US" sz="2000" dirty="0" smtClean="0"/>
              <a:t>Behavior of Athlete</a:t>
            </a:r>
          </a:p>
          <a:p>
            <a:pPr lvl="2"/>
            <a:r>
              <a:rPr lang="en-US" sz="1800" dirty="0" smtClean="0"/>
              <a:t>Pride in accomplishments</a:t>
            </a:r>
          </a:p>
          <a:p>
            <a:pPr lvl="2"/>
            <a:r>
              <a:rPr lang="en-US" sz="1800" dirty="0" smtClean="0"/>
              <a:t>High confidence </a:t>
            </a:r>
          </a:p>
          <a:p>
            <a:pPr lvl="2"/>
            <a:r>
              <a:rPr lang="en-US" sz="1800" dirty="0" smtClean="0"/>
              <a:t>High motivation</a:t>
            </a:r>
            <a:endParaRPr lang="en-US" sz="1800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6248400" y="3429000"/>
            <a:ext cx="1447800" cy="2819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5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924475"/>
          </a:xfrm>
        </p:spPr>
        <p:txBody>
          <a:bodyPr/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Feedback &amp; Athletes’ </a:t>
            </a:r>
            <a:r>
              <a:rPr lang="en-US" sz="36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Self Perception</a:t>
            </a:r>
            <a:endParaRPr lang="en-US" sz="3600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696200" cy="5257800"/>
          </a:xfrm>
        </p:spPr>
        <p:txBody>
          <a:bodyPr/>
          <a:lstStyle/>
          <a:p>
            <a:r>
              <a:rPr lang="en-US" dirty="0" smtClean="0"/>
              <a:t>Feedback = Athletes’ Evaluation Self Competence</a:t>
            </a:r>
          </a:p>
          <a:p>
            <a:r>
              <a:rPr lang="en-US" dirty="0" smtClean="0"/>
              <a:t>Situation Specific</a:t>
            </a:r>
          </a:p>
          <a:p>
            <a:pPr lvl="1"/>
            <a:r>
              <a:rPr lang="en-US" dirty="0" smtClean="0"/>
              <a:t>Practice behavior is more influential than game day behavior</a:t>
            </a:r>
          </a:p>
          <a:p>
            <a:r>
              <a:rPr lang="en-US" dirty="0" smtClean="0"/>
              <a:t>Low skill level athletes vs. High skill level athletes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5266"/>
            <a:ext cx="3000375" cy="197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6518" b="35119"/>
          <a:stretch/>
        </p:blipFill>
        <p:spPr>
          <a:xfrm>
            <a:off x="4267200" y="4376009"/>
            <a:ext cx="4532678" cy="21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6828" y="228600"/>
            <a:ext cx="9241971" cy="6508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r>
              <a:rPr lang="en-US" sz="2300" dirty="0" smtClean="0"/>
              <a:t>“</a:t>
            </a:r>
            <a:r>
              <a:rPr lang="en-US" sz="2300" dirty="0"/>
              <a:t>Good Job!”		“Good Game!”	   “You’re Doing Great!”</a:t>
            </a:r>
          </a:p>
          <a:p>
            <a:pPr marL="0" indent="0">
              <a:buNone/>
            </a:pPr>
            <a:r>
              <a:rPr lang="en-US" sz="2300" dirty="0"/>
              <a:t>	“That was a great shot!”		“You’re Amazing</a:t>
            </a:r>
            <a:r>
              <a:rPr lang="en-US" sz="2300" dirty="0" smtClean="0"/>
              <a:t>!”</a:t>
            </a:r>
          </a:p>
          <a:p>
            <a:pPr marL="0" indent="0">
              <a:buNone/>
            </a:pPr>
            <a:endParaRPr lang="en-US" sz="2300" dirty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r>
              <a:rPr lang="en-US" sz="2400" dirty="0" smtClean="0"/>
              <a:t>Constructive feedback will make or break an athletes’ self evaluation about their competence level!</a:t>
            </a:r>
            <a:endParaRPr lang="en-US" sz="2400" dirty="0"/>
          </a:p>
          <a:p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3476" y="2605859"/>
            <a:ext cx="85266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REMEMBER WHO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YOU’RE TALKING TO!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4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theme/theme1.xml><?xml version="1.0" encoding="utf-8"?>
<a:theme xmlns:a="http://schemas.openxmlformats.org/drawingml/2006/main" name="Summer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11443</TotalTime>
  <Words>800</Words>
  <Application>Microsoft Office PowerPoint</Application>
  <PresentationFormat>On-screen Show (4:3)</PresentationFormat>
  <Paragraphs>150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Summer</vt:lpstr>
      <vt:lpstr>The Influence of Coaches on Athletes’ Confidence </vt:lpstr>
      <vt:lpstr>PowerPoint Presentation</vt:lpstr>
      <vt:lpstr>PowerPoint Presentation</vt:lpstr>
      <vt:lpstr>Overview</vt:lpstr>
      <vt:lpstr>Confidence </vt:lpstr>
      <vt:lpstr>Expectations of an Athlete</vt:lpstr>
      <vt:lpstr>Expectations of an Athlete cont’d</vt:lpstr>
      <vt:lpstr>Feedback &amp; Athletes’ Self Perception</vt:lpstr>
      <vt:lpstr>PowerPoint Presentation</vt:lpstr>
      <vt:lpstr>The Sandwich Method</vt:lpstr>
      <vt:lpstr>Coaches’ Physical  (Non-Verbal) Behavior</vt:lpstr>
      <vt:lpstr>Coaches’ Physical  (Non-Verbal) Behavior</vt:lpstr>
      <vt:lpstr>Coaches’ Physical Behavior cont’d</vt:lpstr>
      <vt:lpstr>Coaching Behavior Questionnaire (CBQ) </vt:lpstr>
      <vt:lpstr>CBQ Application</vt:lpstr>
      <vt:lpstr>Players’ vs. Coaches’ Perceptions</vt:lpstr>
      <vt:lpstr>Results</vt:lpstr>
      <vt:lpstr>Self-Awareness!</vt:lpstr>
      <vt:lpstr>Implementation</vt:lpstr>
      <vt:lpstr>In Conclusion:</vt:lpstr>
      <vt:lpstr>References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Influence of Coaches on Athletes’ Confidence</dc:title>
  <dc:creator>Bailey</dc:creator>
  <cp:lastModifiedBy>Bailey</cp:lastModifiedBy>
  <cp:revision>79</cp:revision>
  <dcterms:created xsi:type="dcterms:W3CDTF">2016-02-16T01:08:51Z</dcterms:created>
  <dcterms:modified xsi:type="dcterms:W3CDTF">2016-10-16T23:49:54Z</dcterms:modified>
</cp:coreProperties>
</file>